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7F45918-4DB0-408F-55E2-F12C85324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CBAAC77F-9D62-05E7-C457-7EDED52F9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BC5AE62-3DF6-9117-655C-AC05D323C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16.11.2022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8520A05D-02D3-35D2-BAD9-9AC537A63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22B1A349-C6E4-869E-3EBF-244D7537E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048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195A3AE-BA07-CBFF-E5F6-BBFCFDD3A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7211F6DB-8423-5754-F212-EB57E033A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44388F8-5971-67BB-4723-9FCFD6D55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16.11.2022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375E628-9DC3-5853-B701-37547A4E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1149FA56-1A47-E793-0FD4-12CE38C31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575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CFFE5837-3BB9-3F72-1730-86F7803CA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E7FAA014-7E4B-E6FD-7588-0E8C53497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720DB4B6-5F3E-F988-949D-632FC309B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16.11.2022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9DB48D21-8855-7834-712D-777924EBF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BB8583E6-336E-244C-852C-15C7A960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179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BB377C6-2095-142D-58CA-F7BDCA7D1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1378BDA-169C-AEF3-BFEB-F5E40713F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D97C7BC0-4407-1138-1457-E89736F58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16.11.2022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C7E234BE-B454-BD8A-14B8-E04EA6E13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1840403-80E7-94D3-5F9C-96B3D7B84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761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AF9902D-229C-DA62-8B99-F2786A7FA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42FB8BE3-E3AF-223D-F5A6-2AEE24C4C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FF8CAA5F-60F2-A5A3-8788-09C48C5FE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16.11.2022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B4757AA0-0BB6-3164-85D0-4BFD14C05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AE9DA945-E4F5-9DEE-38C5-C1F4109AE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673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EEDEDDF-E065-84CD-434D-3DDB1936C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F12C4F4-403F-EF3B-BAA7-8CBD3C44F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200C4E24-BE0D-A44C-FF8E-0383DA9BB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5568599F-2BF1-7D3E-046D-39EBCC285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16.11.2022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7FA99646-8FCD-822E-96A0-255076DD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5F4D6FEC-8CD7-3A07-B218-08AF01AB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589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7FEE7E1-7028-2A7C-066C-F0FDC5DDF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4E61CC83-E48A-5F73-E188-9D3CCE0ED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94213C09-3E90-5759-AAF8-9FC86B2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03BC9599-B114-57C3-D65A-EFDCC811D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F56B06E3-B096-9B1C-C266-088DA348DA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22E9B5AA-B8AC-C898-60A4-293E624E4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16.11.2022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BFBFAC8E-81DF-A0BB-C8F6-940AD631C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33555DCD-E2AF-ECF0-691E-DC3FE810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45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B969ED1-8973-BD68-EC3A-6B20F2265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AAD62905-B3FC-1DD5-B835-9E3C221E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16.11.2022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DED5D41E-4246-6870-28CC-C3C1D9A42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C0D1D874-29F7-CADC-64A9-01A36FAE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492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F6688FA4-73F8-249D-E74C-A381DE5CB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16.11.2022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2ADC9D2C-4AC4-4152-1AB1-981193F9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48D19D9D-2CD0-3749-E6C1-12836B284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214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BA9CF72-8867-B259-B82A-0F75EB760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71EECE7-A3F7-D818-797C-B724E9DCC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1C2C6135-EEEF-E97F-D888-6480257E7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A2E7D818-49D6-BBC6-6D42-A06A9CDF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16.11.2022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D0F2BF28-D5BF-1727-8FD8-C5D7C8F04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E1193164-78D8-4200-D242-9C75A40C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913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18473A3-A407-42FE-31D0-466F50390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CF98BD76-56FC-CCA3-727B-1E497C236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1556A311-07AF-F7FD-2AE9-726EE939A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F94E51C9-2058-4BDB-D5FC-8E99617B8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AC70-F7EB-461C-9F18-CA7D53ECF6F4}" type="datetimeFigureOut">
              <a:rPr lang="bg-BG" smtClean="0"/>
              <a:t>16.11.2022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1EB9E5CC-CFC6-4755-387D-62FDEB22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05EA4596-01DF-CE39-DE01-808F140B4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0683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96194152-5EB2-6ADB-6EFE-4786BB88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8782CF28-A08B-39D7-6C5A-1D54B06B2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43969B2-D00E-1F4A-6CC9-C4E773B4B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AC70-F7EB-461C-9F18-CA7D53ECF6F4}" type="datetimeFigureOut">
              <a:rPr lang="bg-BG" smtClean="0"/>
              <a:t>16.11.2022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1C7395BE-13F0-D821-7854-902509988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B7DECFAC-4D24-9568-16DA-316F6EDFA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74FF9-6F67-46B7-B104-A3586B18407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899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C893878B-FB92-372A-4300-A4B75724E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9803" cy="6858000"/>
          </a:xfrm>
          <a:prstGeom prst="rect">
            <a:avLst/>
          </a:prstGeom>
        </p:spPr>
      </p:pic>
      <p:sp>
        <p:nvSpPr>
          <p:cNvPr id="2051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06943" y="447200"/>
            <a:ext cx="7772400" cy="1470183"/>
          </a:xfrm>
        </p:spPr>
        <p:txBody>
          <a:bodyPr>
            <a:normAutofit/>
          </a:bodyPr>
          <a:lstStyle/>
          <a:p>
            <a:pPr eaLnBrk="1" hangingPunct="1"/>
            <a:r>
              <a:rPr lang="bg-BG" altLang="bg-BG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Електронно портфолио</a:t>
            </a:r>
            <a:endParaRPr lang="en-US" altLang="bg-BG" b="1" dirty="0">
              <a:solidFill>
                <a:schemeClr val="accent1">
                  <a:lumMod val="60000"/>
                  <a:lumOff val="4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53050" y="2474595"/>
            <a:ext cx="5084922" cy="2766060"/>
          </a:xfrm>
        </p:spPr>
        <p:txBody>
          <a:bodyPr vert="horz" lIns="0" tIns="0" rIns="0" bIns="0" rtlCol="0">
            <a:normAutofit/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altLang="bg-BG" sz="216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Име и фамилия</a:t>
            </a:r>
            <a:r>
              <a:rPr lang="en-US" altLang="bg-BG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altLang="bg-BG" b="1" dirty="0">
              <a:solidFill>
                <a:schemeClr val="accent1">
                  <a:lumMod val="60000"/>
                  <a:lumOff val="40000"/>
                </a:schemeClr>
              </a:solidFill>
              <a:latin typeface="Bahnschrift Condensed" panose="020B0502040204020203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Учен</a:t>
            </a:r>
            <a:r>
              <a:rPr lang="bg-BG" altLang="bg-BG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ик</a:t>
            </a:r>
            <a:r>
              <a:rPr lang="en-US" altLang="bg-BG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в ………………………………………………………..………………….,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	(училище)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altLang="bg-BG" sz="2400" b="1" dirty="0">
              <a:solidFill>
                <a:schemeClr val="accent1">
                  <a:lumMod val="60000"/>
                  <a:lumOff val="40000"/>
                </a:schemeClr>
              </a:solidFill>
              <a:latin typeface="Bahnschrift Condensed" panose="020B0502040204020203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……………………</a:t>
            </a:r>
            <a:r>
              <a:rPr lang="bg-BG" altLang="bg-BG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…………………….</a:t>
            </a:r>
            <a:r>
              <a:rPr lang="en-US" altLang="bg-BG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…</a:t>
            </a:r>
            <a:r>
              <a:rPr lang="bg-BG" altLang="bg-BG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…</a:t>
            </a:r>
            <a:r>
              <a:rPr lang="en-US" altLang="bg-BG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 клас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948339" y="2197418"/>
            <a:ext cx="2980373" cy="441351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 b="1" dirty="0">
                <a:latin typeface="Bahnschrift Condensed" panose="020B0502040204020203" pitchFamily="34" charset="0"/>
              </a:rPr>
              <a:t>Снимка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b="1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bg-BG" sz="2160" dirty="0"/>
          </a:p>
        </p:txBody>
      </p:sp>
      <p:pic>
        <p:nvPicPr>
          <p:cNvPr id="2" name="Картина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624" y="141948"/>
            <a:ext cx="1681499" cy="36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34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1C883279-E165-95CA-2A09-0E7696848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9803" cy="6858000"/>
          </a:xfrm>
          <a:prstGeom prst="rect">
            <a:avLst/>
          </a:prstGeom>
        </p:spPr>
      </p:pic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472690" y="561499"/>
            <a:ext cx="6889433" cy="1117283"/>
          </a:xfrm>
        </p:spPr>
        <p:txBody>
          <a:bodyPr vert="horz" lIns="0" tIns="0" rIns="0" bIns="0" rtlCol="0" anchor="b"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bg-BG" altLang="bg-BG" sz="6030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ЗА МЕН</a:t>
            </a:r>
            <a:endParaRPr lang="en-US" altLang="bg-BG" sz="6030" dirty="0">
              <a:solidFill>
                <a:schemeClr val="accent1">
                  <a:lumMod val="60000"/>
                  <a:lumOff val="4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6889" y="2546033"/>
            <a:ext cx="4994910" cy="2090262"/>
          </a:xfrm>
        </p:spPr>
        <p:txBody>
          <a:bodyPr vert="horz" lIns="0" tIns="0" rIns="0" bIns="0" rtlCol="0">
            <a:normAutofit/>
          </a:bodyPr>
          <a:lstStyle/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Трите имена</a:t>
            </a: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: </a:t>
            </a:r>
            <a:r>
              <a:rPr lang="bg-BG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</a:t>
            </a: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…………………………………………………..</a:t>
            </a: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98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Дата</a:t>
            </a: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на </a:t>
            </a: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р</a:t>
            </a:r>
            <a:r>
              <a:rPr lang="bg-BG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а</a:t>
            </a:r>
            <a:r>
              <a:rPr lang="en-US" altLang="bg-BG" sz="198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жд</a:t>
            </a:r>
            <a:r>
              <a:rPr lang="bg-BG" altLang="bg-BG" sz="198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ане</a:t>
            </a: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: </a:t>
            </a:r>
            <a:r>
              <a:rPr lang="bg-BG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</a:t>
            </a: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……………………………………………..</a:t>
            </a:r>
            <a:endParaRPr lang="bg-BG" altLang="bg-BG" sz="198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			</a:t>
            </a:r>
            <a:r>
              <a:rPr lang="bg-BG" altLang="bg-BG" sz="1440" i="1" dirty="0">
                <a:solidFill>
                  <a:srgbClr val="000000"/>
                </a:solidFill>
                <a:latin typeface="Bahnschrift Condensed" panose="020B0502040204020203" pitchFamily="34" charset="0"/>
              </a:rPr>
              <a:t>(ден, месец, година)</a:t>
            </a:r>
            <a:endParaRPr lang="en-US" altLang="bg-BG" sz="1440" i="1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М</a:t>
            </a:r>
            <a:r>
              <a:rPr lang="bg-BG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я</a:t>
            </a:r>
            <a:r>
              <a:rPr lang="en-US" altLang="bg-BG" sz="198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сто</a:t>
            </a:r>
            <a:r>
              <a:rPr lang="bg-BG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на</a:t>
            </a: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раждане</a:t>
            </a: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: </a:t>
            </a:r>
            <a:r>
              <a:rPr lang="bg-BG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</a:t>
            </a: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……………………………………………..</a:t>
            </a:r>
            <a:endParaRPr lang="bg-BG" altLang="bg-BG" sz="198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 dirty="0">
                <a:solidFill>
                  <a:srgbClr val="000000"/>
                </a:solidFill>
                <a:latin typeface="Bahnschrift Condensed" panose="020B0502040204020203" pitchFamily="34" charset="0"/>
              </a:rPr>
              <a:t>				(град/село)</a:t>
            </a:r>
            <a:endParaRPr lang="en-US" altLang="bg-BG" sz="1440" i="1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Училище</a:t>
            </a: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: </a:t>
            </a:r>
            <a:r>
              <a:rPr lang="bg-BG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</a:t>
            </a: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……………………………………………………….</a:t>
            </a: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Клас: </a:t>
            </a:r>
            <a:r>
              <a:rPr lang="bg-BG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</a:t>
            </a:r>
            <a:r>
              <a:rPr lang="en-US" altLang="bg-BG" sz="198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………………………………………………………………………………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7067550" y="2133124"/>
            <a:ext cx="3306128" cy="27515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 dirty="0">
                <a:latin typeface="Bahnschrift Condensed" panose="020B0502040204020203" pitchFamily="34" charset="0"/>
              </a:rPr>
              <a:t>Снимка на училището, в което ученикът учи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bg-BG" sz="2160" dirty="0"/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624" y="141948"/>
            <a:ext cx="1681499" cy="36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1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9AB8D58B-9BD4-4866-810F-13159E5ED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9803" cy="6858000"/>
          </a:xfrm>
          <a:prstGeom prst="rect">
            <a:avLst/>
          </a:prstGeom>
        </p:spPr>
      </p:pic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044065" y="402908"/>
            <a:ext cx="8032433" cy="988695"/>
          </a:xfrm>
        </p:spPr>
        <p:txBody>
          <a:bodyPr vert="horz" lIns="0" tIns="0" rIns="0" bIns="0" rtlCol="0" anchor="b"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altLang="bg-BG" sz="603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Автобиография</a:t>
            </a:r>
            <a:endParaRPr lang="en-US" altLang="bg-BG" sz="6030" dirty="0">
              <a:solidFill>
                <a:schemeClr val="accent1">
                  <a:lumMod val="60000"/>
                  <a:lumOff val="4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6889" y="1721645"/>
            <a:ext cx="3994785" cy="4481988"/>
          </a:xfrm>
        </p:spPr>
        <p:txBody>
          <a:bodyPr vert="horz" lIns="0" tIns="0" rIns="0" bIns="0" rtlCol="0">
            <a:normAutofit/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Дата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на 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р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а</a:t>
            </a: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жд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а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н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е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………………………………………………………………..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Роди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х се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и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израснах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в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град/село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</a:t>
            </a:r>
            <a:endParaRPr lang="en-US" altLang="bg-BG" sz="180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От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</a:t>
            </a: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год</a:t>
            </a:r>
            <a:r>
              <a:rPr lang="bg-BG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ина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започнах да се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занима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вам с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…………………………………………………………………………………………………..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……………………………………………………………………………………………………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endParaRPr lang="bg-BG" altLang="bg-BG" sz="180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 dirty="0">
                <a:solidFill>
                  <a:srgbClr val="000000"/>
                </a:solidFill>
                <a:latin typeface="Bahnschrift Condensed" panose="020B0502040204020203" pitchFamily="34" charset="0"/>
              </a:rPr>
              <a:t>(спорт, изкуство, курс и др. под.)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През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……..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год</a:t>
            </a:r>
            <a:r>
              <a:rPr lang="bg-BG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ина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получи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х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………………………………………………..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 dirty="0">
                <a:solidFill>
                  <a:srgbClr val="000000"/>
                </a:solidFill>
                <a:latin typeface="Bahnschrift Condensed" panose="020B0502040204020203" pitchFamily="34" charset="0"/>
              </a:rPr>
              <a:t>(грамота, награда, медал, купа и др.)</a:t>
            </a:r>
            <a:endParaRPr lang="en-US" altLang="bg-BG" sz="1440" i="1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След време започнах да се занимавам с ……………………………………………………………………………………………………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 dirty="0">
                <a:solidFill>
                  <a:srgbClr val="000000"/>
                </a:solidFill>
                <a:latin typeface="Bahnschrift Condensed" panose="020B0502040204020203" pitchFamily="34" charset="0"/>
              </a:rPr>
              <a:t>(ново или второ занимание)</a:t>
            </a:r>
            <a:endParaRPr lang="en-US" altLang="bg-BG" sz="1440" i="1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През ……………………….. година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постъпих в първи клас в ……………………………………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…………………………………………………………..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 dirty="0">
                <a:solidFill>
                  <a:srgbClr val="000000"/>
                </a:solidFill>
                <a:latin typeface="Bahnschrift Condensed" panose="020B0502040204020203" pitchFamily="34" charset="0"/>
              </a:rPr>
              <a:t>(училище)</a:t>
            </a:r>
            <a:endParaRPr lang="en-US" altLang="bg-BG" sz="1440" i="1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altLang="bg-BG" sz="1440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678930" y="1614487"/>
            <a:ext cx="3306128" cy="24191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 dirty="0">
                <a:latin typeface="Bahnschrift Condensed" panose="020B0502040204020203" pitchFamily="34" charset="0"/>
              </a:rPr>
              <a:t>Снимка на любимо занимание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bg-BG" sz="2160" dirty="0"/>
          </a:p>
        </p:txBody>
      </p:sp>
      <p:sp>
        <p:nvSpPr>
          <p:cNvPr id="4101" name="Oval 7"/>
          <p:cNvSpPr>
            <a:spLocks noChangeArrowheads="1"/>
          </p:cNvSpPr>
          <p:nvPr/>
        </p:nvSpPr>
        <p:spPr bwMode="auto">
          <a:xfrm>
            <a:off x="6226017" y="3947637"/>
            <a:ext cx="4247673" cy="252603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bg-BG" sz="2160" dirty="0">
                <a:latin typeface="Bahnschrift Condensed" panose="020B0502040204020203" pitchFamily="34" charset="0"/>
              </a:rPr>
              <a:t>Снимка на любимо занимание</a:t>
            </a:r>
            <a:endParaRPr lang="en-US" altLang="bg-BG" sz="2160" dirty="0">
              <a:latin typeface="Bahnschrift Condensed" panose="020B0502040204020203" pitchFamily="34" charset="0"/>
            </a:endParaRPr>
          </a:p>
        </p:txBody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624" y="141948"/>
            <a:ext cx="1681499" cy="36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61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84FEE1AB-82AC-1F05-CB20-7101F0FC9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9803" cy="6858000"/>
          </a:xfrm>
          <a:prstGeom prst="rect">
            <a:avLst/>
          </a:prstGeom>
        </p:spPr>
      </p:pic>
      <p:sp>
        <p:nvSpPr>
          <p:cNvPr id="512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884045" y="447199"/>
            <a:ext cx="8318183" cy="1117283"/>
          </a:xfrm>
        </p:spPr>
        <p:txBody>
          <a:bodyPr vert="horz" lIns="0" tIns="0" rIns="0" bIns="0" rtlCol="0" anchor="b"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bg-BG" altLang="bg-BG" sz="6030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Училищен живот</a:t>
            </a:r>
            <a:endParaRPr lang="en-US" altLang="bg-BG" sz="6030" dirty="0">
              <a:solidFill>
                <a:schemeClr val="accent1">
                  <a:lumMod val="60000"/>
                  <a:lumOff val="4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36959" y="1903095"/>
            <a:ext cx="4780598" cy="2821782"/>
          </a:xfrm>
        </p:spPr>
        <p:txBody>
          <a:bodyPr vert="horz" lIns="0" tIns="0" rIns="0" bIns="0" rtlCol="0">
            <a:normAutofit/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Уч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а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в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…………………………………………………………………………………………………………..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 dirty="0">
                <a:solidFill>
                  <a:srgbClr val="000000"/>
                </a:solidFill>
                <a:latin typeface="Bahnschrift Condensed" panose="020B0502040204020203" pitchFamily="34" charset="0"/>
              </a:rPr>
              <a:t>(училище)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вече …… години.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През това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врем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е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участва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х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в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няколко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………………………………………………………………………………………………………….…………..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………………………………………………………………………………………………………….…………..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………………………………………………………………………………………………………….…………..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endParaRPr lang="bg-BG" altLang="bg-BG" sz="180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 dirty="0">
                <a:solidFill>
                  <a:srgbClr val="000000"/>
                </a:solidFill>
                <a:latin typeface="Bahnschrift Condensed" panose="020B0502040204020203" pitchFamily="34" charset="0"/>
              </a:rPr>
              <a:t>(училищни спектакли, състезания, конкурси, училищни концерти и др.)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Уча се добре като средният ми успех през годините е ………………………………………………………………………………………………………………….…..</a:t>
            </a:r>
            <a:endParaRPr lang="en-US" altLang="bg-BG" sz="180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134077" y="5332096"/>
            <a:ext cx="6852285" cy="710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bg-BG" altLang="bg-BG" sz="162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За времето, което прекарах в това училище, аз бях</a:t>
            </a:r>
            <a:r>
              <a:rPr lang="en-US" altLang="bg-BG" sz="162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en-US" altLang="bg-BG" sz="162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награжд</a:t>
            </a:r>
            <a:r>
              <a:rPr lang="bg-BG" altLang="bg-BG" sz="162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авана</a:t>
            </a:r>
            <a:r>
              <a:rPr lang="bg-BG" altLang="bg-BG" sz="162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с </a:t>
            </a:r>
            <a:r>
              <a:rPr lang="en-US" altLang="bg-BG" sz="162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всев</a:t>
            </a:r>
            <a:r>
              <a:rPr lang="bg-BG" altLang="bg-BG" sz="162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ъ</a:t>
            </a:r>
            <a:r>
              <a:rPr lang="en-US" altLang="bg-BG" sz="162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зможни</a:t>
            </a:r>
            <a:r>
              <a:rPr lang="en-US" altLang="bg-BG" sz="162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en-US" altLang="bg-BG" sz="162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грамоти</a:t>
            </a:r>
            <a:r>
              <a:rPr lang="bg-BG" altLang="bg-BG" sz="162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и</a:t>
            </a:r>
            <a:r>
              <a:rPr lang="en-US" altLang="bg-BG" sz="162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награди.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bg-BG" altLang="bg-BG" sz="162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Една от които е показана на снимката по-горе.</a:t>
            </a:r>
            <a:endParaRPr lang="en-US" altLang="bg-BG" sz="162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7846219" y="2003107"/>
            <a:ext cx="2463165" cy="29177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 dirty="0">
                <a:latin typeface="Bahnschrift Condensed" panose="020B0502040204020203" pitchFamily="34" charset="0"/>
              </a:rPr>
              <a:t>Грамота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bg-BG" sz="2160" dirty="0"/>
          </a:p>
        </p:txBody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624" y="141948"/>
            <a:ext cx="1681499" cy="36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06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9E3809EF-85D9-0C44-E752-5F6EA8660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9803" cy="6858000"/>
          </a:xfrm>
          <a:prstGeom prst="rect">
            <a:avLst/>
          </a:prstGeom>
        </p:spPr>
      </p:pic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818323" y="642938"/>
            <a:ext cx="8619649" cy="1144429"/>
          </a:xfrm>
        </p:spPr>
        <p:txBody>
          <a:bodyPr vert="horz" lIns="0" tIns="0" rIns="0" bIns="0" rtlCol="0" anchor="b">
            <a:norm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altLang="bg-BG" sz="594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Мои</a:t>
            </a:r>
            <a:r>
              <a:rPr lang="bg-BG" altLang="bg-BG" sz="5940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те</a:t>
            </a:r>
            <a:r>
              <a:rPr lang="en-US" altLang="bg-BG" sz="5940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5940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училищни</a:t>
            </a:r>
            <a:r>
              <a:rPr lang="en-US" altLang="bg-BG" sz="5940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5940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успехи</a:t>
            </a:r>
            <a:endParaRPr lang="en-US" altLang="bg-BG" sz="5940" dirty="0">
              <a:solidFill>
                <a:schemeClr val="accent1">
                  <a:lumMod val="60000"/>
                  <a:lumOff val="4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6147" name="Rectangle 13"/>
          <p:cNvSpPr>
            <a:spLocks noGrp="1" noChangeArrowheads="1"/>
          </p:cNvSpPr>
          <p:nvPr>
            <p:ph idx="1"/>
          </p:nvPr>
        </p:nvSpPr>
        <p:spPr>
          <a:xfrm>
            <a:off x="2206943" y="2003108"/>
            <a:ext cx="7772400" cy="411622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bg-BG" altLang="bg-BG" dirty="0"/>
          </a:p>
          <a:p>
            <a:pPr algn="ctr" eaLnBrk="1" hangingPunct="1">
              <a:buFontTx/>
              <a:buNone/>
            </a:pPr>
            <a:endParaRPr lang="bg-BG" altLang="bg-BG" dirty="0"/>
          </a:p>
          <a:p>
            <a:pPr algn="ctr" eaLnBrk="1" hangingPunct="1">
              <a:buFontTx/>
              <a:buNone/>
            </a:pPr>
            <a:endParaRPr lang="bg-BG" altLang="bg-BG" dirty="0"/>
          </a:p>
          <a:p>
            <a:pPr algn="ctr" eaLnBrk="1" hangingPunct="1">
              <a:buFontTx/>
              <a:buNone/>
            </a:pPr>
            <a:r>
              <a:rPr lang="bg-BG" altLang="bg-BG" dirty="0">
                <a:latin typeface="Bahnschrift Condensed" panose="020B0502040204020203" pitchFamily="34" charset="0"/>
              </a:rPr>
              <a:t>Други грамоти и награди, които притежава ученикът</a:t>
            </a:r>
            <a:endParaRPr lang="en-US" altLang="bg-BG" dirty="0">
              <a:latin typeface="Bahnschrift Condensed" panose="020B0502040204020203" pitchFamily="34" charset="0"/>
            </a:endParaRPr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624" y="141948"/>
            <a:ext cx="1681499" cy="36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56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56689314-5BB5-6AC6-1C36-9CDC5196A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9803" cy="6858000"/>
          </a:xfrm>
          <a:prstGeom prst="rect">
            <a:avLst/>
          </a:prstGeom>
        </p:spPr>
      </p:pic>
      <p:sp>
        <p:nvSpPr>
          <p:cNvPr id="717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948339" y="447199"/>
            <a:ext cx="8229600" cy="1117283"/>
          </a:xfrm>
        </p:spPr>
        <p:txBody>
          <a:bodyPr vert="horz" lIns="0" tIns="0" rIns="0" bIns="0" rtlCol="0" anchor="b">
            <a:normAutofit/>
          </a:bodyPr>
          <a:lstStyle/>
          <a:p>
            <a:pPr eaLnBrk="1" hangingPunct="1">
              <a:lnSpc>
                <a:spcPct val="95000"/>
              </a:lnSpc>
            </a:pPr>
            <a:r>
              <a:rPr lang="en-US" altLang="bg-BG" sz="603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Мои</a:t>
            </a:r>
            <a:r>
              <a:rPr lang="bg-BG" altLang="bg-BG" sz="6030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те</a:t>
            </a:r>
            <a:r>
              <a:rPr lang="en-US" altLang="bg-BG" sz="6030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en-US" altLang="bg-BG" sz="603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личн</a:t>
            </a:r>
            <a:r>
              <a:rPr lang="bg-BG" altLang="bg-BG" sz="6030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и</a:t>
            </a:r>
            <a:r>
              <a:rPr lang="en-US" altLang="bg-BG" sz="6030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en-US" altLang="bg-BG" sz="603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успехи</a:t>
            </a:r>
            <a:endParaRPr lang="en-US" altLang="bg-BG" sz="6030" dirty="0">
              <a:solidFill>
                <a:schemeClr val="accent1">
                  <a:lumMod val="60000"/>
                  <a:lumOff val="4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65484" y="1744504"/>
            <a:ext cx="3936206" cy="4860608"/>
          </a:xfrm>
        </p:spPr>
        <p:txBody>
          <a:bodyPr vert="horz" lIns="0" tIns="0" rIns="0" bIns="0" rtlCol="0">
            <a:normAutofit/>
          </a:bodyPr>
          <a:lstStyle/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Участвал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/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а в </a:t>
            </a: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олимпиад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а 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по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…………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.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..................................</a:t>
            </a:r>
            <a:endParaRPr lang="en-US" altLang="bg-BG" sz="180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altLang="bg-BG" sz="180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За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е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л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/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а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добро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м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я</a:t>
            </a: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ста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в ………………………………………………………</a:t>
            </a:r>
          </a:p>
          <a:p>
            <a:pPr algn="r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620" i="1" dirty="0">
                <a:solidFill>
                  <a:srgbClr val="000000"/>
                </a:solidFill>
                <a:latin typeface="Bahnschrift Condensed" panose="020B0502040204020203" pitchFamily="34" charset="0"/>
              </a:rPr>
              <a:t>(дадено спортно състезание).</a:t>
            </a:r>
            <a:endParaRPr lang="en-US" altLang="bg-BG" sz="1620" i="1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altLang="bg-BG" sz="1620" i="1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Участвал/а в …………………………...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.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............................................</a:t>
            </a: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 dirty="0">
                <a:solidFill>
                  <a:srgbClr val="000000"/>
                </a:solidFill>
                <a:latin typeface="Bahnschrift Condensed" panose="020B0502040204020203" pitchFamily="34" charset="0"/>
              </a:rPr>
              <a:t>			(конкурс)</a:t>
            </a:r>
            <a:endParaRPr lang="en-US" altLang="bg-BG" sz="1440" i="1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altLang="bg-BG" sz="180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Получил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/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а </a:t>
            </a: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свидетелство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за това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, ч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е се е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представила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„</a:t>
            </a:r>
            <a:r>
              <a:rPr lang="en-US" altLang="bg-BG" sz="1800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отлично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“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в 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конкурс/състезание……………………….........…………………….п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о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………………………………...</a:t>
            </a:r>
            <a:r>
              <a:rPr lang="en-US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.</a:t>
            </a:r>
            <a:r>
              <a:rPr lang="bg-BG" altLang="bg-BG" sz="1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..................................................................</a:t>
            </a:r>
            <a:endParaRPr lang="en-US" altLang="bg-BG" sz="180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bg-BG" altLang="bg-BG" sz="1440" i="1" dirty="0">
                <a:solidFill>
                  <a:srgbClr val="000000"/>
                </a:solidFill>
                <a:latin typeface="Bahnschrift Condensed" panose="020B0502040204020203" pitchFamily="34" charset="0"/>
              </a:rPr>
              <a:t>(п</a:t>
            </a:r>
            <a:r>
              <a:rPr lang="en-US" altLang="bg-BG" sz="1440" i="1" dirty="0" err="1">
                <a:solidFill>
                  <a:srgbClr val="000000"/>
                </a:solidFill>
                <a:latin typeface="Bahnschrift Condensed" panose="020B0502040204020203" pitchFamily="34" charset="0"/>
              </a:rPr>
              <a:t>редмет</a:t>
            </a:r>
            <a:r>
              <a:rPr lang="bg-BG" altLang="bg-BG" sz="1440" i="1" dirty="0">
                <a:solidFill>
                  <a:srgbClr val="000000"/>
                </a:solidFill>
                <a:latin typeface="Bahnschrift Condensed" panose="020B0502040204020203" pitchFamily="34" charset="0"/>
              </a:rPr>
              <a:t>)</a:t>
            </a:r>
            <a:endParaRPr lang="en-US" altLang="bg-BG" sz="1440" i="1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6484620" y="2003108"/>
            <a:ext cx="3694748" cy="3416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 dirty="0">
                <a:latin typeface="Bahnschrift Condensed" panose="020B0502040204020203" pitchFamily="34" charset="0"/>
              </a:rPr>
              <a:t>Доказателства за тези успехи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 dirty="0">
                <a:latin typeface="Bahnschrift Condensed" panose="020B0502040204020203" pitchFamily="34" charset="0"/>
              </a:rPr>
              <a:t>(грамоти, удостоверения и др.)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bg-BG" sz="2160" dirty="0"/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624" y="141948"/>
            <a:ext cx="1681499" cy="36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49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F1CAA10C-8086-DDC9-964E-5FDB757B7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9803" cy="6858000"/>
          </a:xfrm>
          <a:prstGeom prst="rect">
            <a:avLst/>
          </a:prstGeom>
        </p:spPr>
      </p:pic>
      <p:sp>
        <p:nvSpPr>
          <p:cNvPr id="8194" name="Text Box 10"/>
          <p:cNvSpPr txBox="1">
            <a:spLocks noChangeArrowheads="1"/>
          </p:cNvSpPr>
          <p:nvPr/>
        </p:nvSpPr>
        <p:spPr bwMode="auto">
          <a:xfrm>
            <a:off x="2078355" y="965835"/>
            <a:ext cx="8101013" cy="54107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 dirty="0">
                <a:latin typeface="Bahnschrift Condensed" panose="020B0502040204020203" pitchFamily="34" charset="0"/>
              </a:rPr>
              <a:t>Доказателства за тези успехи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bg-BG" altLang="bg-BG" sz="2160" dirty="0">
                <a:latin typeface="Bahnschrift Condensed" panose="020B0502040204020203" pitchFamily="34" charset="0"/>
              </a:rPr>
              <a:t>(дипломи, сертификати, удостоверения, грамоти, спортни отличия и т.н.)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bg-BG" altLang="bg-BG" sz="216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bg-BG" sz="216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624" y="141948"/>
            <a:ext cx="1681499" cy="36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120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3ACBCB45-F839-2FD7-0C31-7B9238839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9803" cy="6858000"/>
          </a:xfrm>
          <a:prstGeom prst="rect">
            <a:avLst/>
          </a:prstGeom>
        </p:spPr>
      </p:pic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285048"/>
            <a:ext cx="12192000" cy="178308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bg-BG" altLang="bg-BG" sz="8800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Благодаря за вниманието!</a:t>
            </a:r>
            <a:endParaRPr lang="en-US" altLang="bg-BG" sz="8800" dirty="0">
              <a:solidFill>
                <a:schemeClr val="accent1">
                  <a:lumMod val="60000"/>
                  <a:lumOff val="40000"/>
                </a:schemeClr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3624" y="141948"/>
            <a:ext cx="1681499" cy="36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618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291</Words>
  <Application>Microsoft Office PowerPoint</Application>
  <PresentationFormat>Широк екран</PresentationFormat>
  <Paragraphs>88</Paragraphs>
  <Slides>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4" baseType="lpstr">
      <vt:lpstr>Arial</vt:lpstr>
      <vt:lpstr>Bahnschrift Condensed</vt:lpstr>
      <vt:lpstr>Calibri</vt:lpstr>
      <vt:lpstr>Calibri Light</vt:lpstr>
      <vt:lpstr>Times New Roman</vt:lpstr>
      <vt:lpstr>Тема на Office</vt:lpstr>
      <vt:lpstr>Електронно портфолио</vt:lpstr>
      <vt:lpstr>ЗА МЕН</vt:lpstr>
      <vt:lpstr>Автобиография</vt:lpstr>
      <vt:lpstr>Училищен живот</vt:lpstr>
      <vt:lpstr>Моите училищни успехи</vt:lpstr>
      <vt:lpstr>Моите лични успехи</vt:lpstr>
      <vt:lpstr>Презентация на PowerPoint</vt:lpstr>
      <vt:lpstr>Благодаря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Електронно портфолио</dc:title>
  <dc:creator>User</dc:creator>
  <cp:lastModifiedBy>Admin</cp:lastModifiedBy>
  <cp:revision>6</cp:revision>
  <dcterms:created xsi:type="dcterms:W3CDTF">2016-01-06T13:33:28Z</dcterms:created>
  <dcterms:modified xsi:type="dcterms:W3CDTF">2022-11-16T07:07:52Z</dcterms:modified>
</cp:coreProperties>
</file>